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858" r:id="rId3"/>
    <p:sldId id="876" r:id="rId4"/>
    <p:sldId id="875" r:id="rId5"/>
    <p:sldId id="860" r:id="rId6"/>
    <p:sldId id="877" r:id="rId7"/>
    <p:sldId id="878" r:id="rId8"/>
    <p:sldId id="868"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16" autoAdjust="0"/>
    <p:restoredTop sz="82287" autoAdjust="0"/>
  </p:normalViewPr>
  <p:slideViewPr>
    <p:cSldViewPr>
      <p:cViewPr varScale="1">
        <p:scale>
          <a:sx n="198" d="100"/>
          <a:sy n="198" d="100"/>
        </p:scale>
        <p:origin x="86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3/12/20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618984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601668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006536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597346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353898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51392"/>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700" b="1" dirty="0">
                <a:solidFill>
                  <a:schemeClr val="bg1"/>
                </a:solidFill>
                <a:latin typeface="Times New Roman" panose="02020603050405020304" pitchFamily="18" charset="0"/>
                <a:ea typeface="Arial" panose="020B0604020202020204" pitchFamily="34" charset="0"/>
              </a:rPr>
              <a:t>9 </a:t>
            </a:r>
            <a:r>
              <a:rPr lang="en-AU" sz="2700" dirty="0">
                <a:solidFill>
                  <a:schemeClr val="bg1"/>
                </a:solidFill>
                <a:latin typeface="Times New Roman" panose="02020603050405020304" pitchFamily="18" charset="0"/>
                <a:ea typeface="Arial" panose="020B0604020202020204" pitchFamily="34" charset="0"/>
              </a:rPr>
              <a:t>Now it is superfluous for me to write to you about the ministry for the saints, </a:t>
            </a:r>
            <a:r>
              <a:rPr lang="en-AU" sz="2700" b="1" baseline="30000" dirty="0">
                <a:solidFill>
                  <a:schemeClr val="bg1"/>
                </a:solidFill>
                <a:latin typeface="Times New Roman" panose="02020603050405020304" pitchFamily="18" charset="0"/>
                <a:ea typeface="Arial" panose="020B0604020202020204" pitchFamily="34" charset="0"/>
              </a:rPr>
              <a:t>2 </a:t>
            </a:r>
            <a:r>
              <a:rPr lang="en-AU" sz="2700" dirty="0">
                <a:solidFill>
                  <a:schemeClr val="bg1"/>
                </a:solidFill>
                <a:latin typeface="Times New Roman" panose="02020603050405020304" pitchFamily="18" charset="0"/>
                <a:ea typeface="Arial" panose="020B0604020202020204" pitchFamily="34" charset="0"/>
              </a:rPr>
              <a:t>for I know your readiness, of which I boast about you to the people of Macedonia, saying that Achaia has been ready since last year.  And your zeal has stirred up most of them.  </a:t>
            </a:r>
            <a:r>
              <a:rPr lang="en-AU" sz="2700" b="1" baseline="30000" dirty="0">
                <a:solidFill>
                  <a:schemeClr val="bg1"/>
                </a:solidFill>
                <a:latin typeface="Times New Roman" panose="02020603050405020304" pitchFamily="18" charset="0"/>
                <a:ea typeface="Arial" panose="020B0604020202020204" pitchFamily="34" charset="0"/>
              </a:rPr>
              <a:t>3 </a:t>
            </a:r>
            <a:r>
              <a:rPr lang="en-AU" sz="2700" dirty="0">
                <a:solidFill>
                  <a:schemeClr val="bg1"/>
                </a:solidFill>
                <a:latin typeface="Times New Roman" panose="02020603050405020304" pitchFamily="18" charset="0"/>
                <a:ea typeface="Arial" panose="020B0604020202020204" pitchFamily="34" charset="0"/>
              </a:rPr>
              <a:t>But I am sending the brothers so that our boasting about you may not prove empty in this matter, so that you may be ready, as I said you would be.  </a:t>
            </a:r>
            <a:r>
              <a:rPr lang="en-AU" sz="2700" b="1" baseline="30000" dirty="0">
                <a:solidFill>
                  <a:schemeClr val="bg1"/>
                </a:solidFill>
                <a:latin typeface="Times New Roman" panose="02020603050405020304" pitchFamily="18" charset="0"/>
                <a:ea typeface="Arial" panose="020B0604020202020204" pitchFamily="34" charset="0"/>
              </a:rPr>
              <a:t>4 </a:t>
            </a:r>
            <a:r>
              <a:rPr lang="en-AU" sz="2700" dirty="0">
                <a:solidFill>
                  <a:schemeClr val="bg1"/>
                </a:solidFill>
                <a:latin typeface="Times New Roman" panose="02020603050405020304" pitchFamily="18" charset="0"/>
                <a:ea typeface="Arial" panose="020B0604020202020204" pitchFamily="34" charset="0"/>
              </a:rPr>
              <a:t>Otherwise, if some Macedonians come with me and find that you are not ready, we would be humiliated — to say nothing of you — for being so confident.  </a:t>
            </a:r>
            <a:r>
              <a:rPr lang="en-AU" sz="2700" b="1" baseline="30000" dirty="0">
                <a:solidFill>
                  <a:schemeClr val="bg1"/>
                </a:solidFill>
                <a:latin typeface="Times New Roman" panose="02020603050405020304" pitchFamily="18" charset="0"/>
                <a:ea typeface="Arial" panose="020B0604020202020204" pitchFamily="34" charset="0"/>
              </a:rPr>
              <a:t>5 </a:t>
            </a:r>
            <a:r>
              <a:rPr lang="en-AU" sz="2700" dirty="0">
                <a:solidFill>
                  <a:schemeClr val="bg1"/>
                </a:solidFill>
                <a:latin typeface="Times New Roman" panose="02020603050405020304" pitchFamily="18" charset="0"/>
                <a:ea typeface="Arial" panose="020B0604020202020204" pitchFamily="34" charset="0"/>
              </a:rPr>
              <a:t>So I thought it necessary to urge the brothers to go on ahead to you and arrange in advance for the gift you have promised, so that it may be ready as a willing gift, not as an exaction.</a:t>
            </a:r>
            <a:r>
              <a:rPr lang="en-AU" sz="2700" dirty="0">
                <a:solidFill>
                  <a:schemeClr val="bg1"/>
                </a:solidFill>
              </a:rPr>
              <a:t> </a:t>
            </a:r>
            <a:endParaRPr lang="en-AU" sz="27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1435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 point is this:  whoever sows sparingly will also reap sparingly, and whoever sows bountifully will also reap bountifully.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Each one must give as he has decided in his heart, not reluctantly or under compulsion, for God loves a cheerful giver.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God is able to make all grace abound to you, so that having all sufficiency in all things at all times, you may abound in every good work.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As it is written, </a:t>
            </a:r>
            <a:endParaRPr lang="en-AU" sz="3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361950" indent="355600">
              <a:lnSpc>
                <a:spcPct val="115000"/>
              </a:lnSpc>
              <a:spcBef>
                <a:spcPts val="1200"/>
              </a:spcBef>
              <a:spcAft>
                <a:spcPts val="1000"/>
              </a:spcAft>
            </a:pP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“He has distributed freely, he has given to the poor; </a:t>
            </a:r>
            <a:endParaRPr lang="en-AU" sz="3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361950" indent="355600"/>
            <a:r>
              <a:rPr lang="en-AU" sz="3000" dirty="0">
                <a:solidFill>
                  <a:schemeClr val="bg1"/>
                </a:solidFill>
                <a:latin typeface="Times New Roman" panose="02020603050405020304" pitchFamily="18" charset="0"/>
                <a:ea typeface="Arial" panose="020B0604020202020204" pitchFamily="34" charset="0"/>
              </a:rPr>
              <a:t>his righteousness endures forever.”</a:t>
            </a:r>
            <a:r>
              <a:rPr lang="en-AU" sz="3000" dirty="0">
                <a:solidFill>
                  <a:schemeClr val="bg1"/>
                </a:solidFill>
              </a:rPr>
              <a:t> </a:t>
            </a:r>
            <a:endParaRPr lang="en-AU" sz="3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473413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51392"/>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rPr>
              <a:t>10 </a:t>
            </a:r>
            <a:r>
              <a:rPr lang="en-AU" sz="2700" dirty="0">
                <a:solidFill>
                  <a:schemeClr val="bg1"/>
                </a:solidFill>
                <a:latin typeface="Times New Roman" panose="02020603050405020304" pitchFamily="18" charset="0"/>
                <a:ea typeface="Arial" panose="020B0604020202020204" pitchFamily="34" charset="0"/>
              </a:rPr>
              <a:t>He who supplies seed to the sower and bread for food will supply and multiply your seed for sowing and increase the harvest of your righteousness.  </a:t>
            </a:r>
            <a:r>
              <a:rPr lang="en-AU" sz="2700" b="1" baseline="30000" dirty="0">
                <a:solidFill>
                  <a:schemeClr val="bg1"/>
                </a:solidFill>
                <a:latin typeface="Times New Roman" panose="02020603050405020304" pitchFamily="18" charset="0"/>
                <a:ea typeface="Arial" panose="020B0604020202020204" pitchFamily="34" charset="0"/>
              </a:rPr>
              <a:t>11 </a:t>
            </a:r>
            <a:r>
              <a:rPr lang="en-AU" sz="2700" dirty="0">
                <a:solidFill>
                  <a:schemeClr val="bg1"/>
                </a:solidFill>
                <a:latin typeface="Times New Roman" panose="02020603050405020304" pitchFamily="18" charset="0"/>
                <a:ea typeface="Arial" panose="020B0604020202020204" pitchFamily="34" charset="0"/>
              </a:rPr>
              <a:t>You will be enriched in every way to be generous in every way, which through us will produce thanksgiving to God.  </a:t>
            </a:r>
            <a:r>
              <a:rPr lang="en-AU" sz="2700" b="1" baseline="30000" dirty="0">
                <a:solidFill>
                  <a:schemeClr val="bg1"/>
                </a:solidFill>
                <a:latin typeface="Times New Roman" panose="02020603050405020304" pitchFamily="18" charset="0"/>
                <a:ea typeface="Arial" panose="020B0604020202020204" pitchFamily="34" charset="0"/>
              </a:rPr>
              <a:t>12 </a:t>
            </a:r>
            <a:r>
              <a:rPr lang="en-AU" sz="2700" dirty="0">
                <a:solidFill>
                  <a:schemeClr val="bg1"/>
                </a:solidFill>
                <a:latin typeface="Times New Roman" panose="02020603050405020304" pitchFamily="18" charset="0"/>
                <a:ea typeface="Arial" panose="020B0604020202020204" pitchFamily="34" charset="0"/>
              </a:rPr>
              <a:t>For the ministry of this service is not only supplying the needs of the saints but is also overflowing in many thanksgivings to God.  </a:t>
            </a:r>
            <a:r>
              <a:rPr lang="en-AU" sz="2700" b="1" baseline="30000" dirty="0">
                <a:solidFill>
                  <a:schemeClr val="bg1"/>
                </a:solidFill>
                <a:latin typeface="Times New Roman" panose="02020603050405020304" pitchFamily="18" charset="0"/>
                <a:ea typeface="Arial" panose="020B0604020202020204" pitchFamily="34" charset="0"/>
              </a:rPr>
              <a:t>13 </a:t>
            </a:r>
            <a:r>
              <a:rPr lang="en-AU" sz="2700" dirty="0">
                <a:solidFill>
                  <a:schemeClr val="bg1"/>
                </a:solidFill>
                <a:latin typeface="Times New Roman" panose="02020603050405020304" pitchFamily="18" charset="0"/>
                <a:ea typeface="Arial" panose="020B0604020202020204" pitchFamily="34" charset="0"/>
              </a:rPr>
              <a:t>By their approval of this service, they will glorify God because of your submission that comes from your confession of the gospel of Christ, and the generosity of your contribution for them and for all others, </a:t>
            </a:r>
            <a:r>
              <a:rPr lang="en-AU" sz="2700" b="1" baseline="30000" dirty="0">
                <a:solidFill>
                  <a:schemeClr val="bg1"/>
                </a:solidFill>
                <a:latin typeface="Times New Roman" panose="02020603050405020304" pitchFamily="18" charset="0"/>
                <a:ea typeface="Arial" panose="020B0604020202020204" pitchFamily="34" charset="0"/>
              </a:rPr>
              <a:t>14 </a:t>
            </a:r>
            <a:r>
              <a:rPr lang="en-AU" sz="2700" dirty="0">
                <a:solidFill>
                  <a:schemeClr val="bg1"/>
                </a:solidFill>
                <a:latin typeface="Times New Roman" panose="02020603050405020304" pitchFamily="18" charset="0"/>
                <a:ea typeface="Arial" panose="020B0604020202020204" pitchFamily="34" charset="0"/>
              </a:rPr>
              <a:t>while they long for you and pray for you, because of the surpassing grace of God upon you.  </a:t>
            </a:r>
            <a:r>
              <a:rPr lang="en-AU" sz="2700" b="1" baseline="30000" dirty="0">
                <a:solidFill>
                  <a:schemeClr val="bg1"/>
                </a:solidFill>
                <a:latin typeface="Times New Roman" panose="02020603050405020304" pitchFamily="18" charset="0"/>
                <a:ea typeface="Arial" panose="020B0604020202020204" pitchFamily="34" charset="0"/>
              </a:rPr>
              <a:t>15 </a:t>
            </a:r>
            <a:r>
              <a:rPr lang="en-AU" sz="2700" dirty="0">
                <a:solidFill>
                  <a:schemeClr val="bg1"/>
                </a:solidFill>
                <a:latin typeface="Times New Roman" panose="02020603050405020304" pitchFamily="18" charset="0"/>
                <a:ea typeface="Arial" panose="020B0604020202020204" pitchFamily="34" charset="0"/>
              </a:rPr>
              <a:t>Thanks be to God for his inexpressible gift!</a:t>
            </a:r>
            <a:r>
              <a:rPr lang="en-AU" sz="2700" dirty="0">
                <a:solidFill>
                  <a:schemeClr val="bg1"/>
                </a:solidFill>
              </a:rPr>
              <a:t> </a:t>
            </a:r>
            <a:endParaRPr lang="en-AU" sz="27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98097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911524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Giving  in Faith – </a:t>
            </a:r>
            <a:r>
              <a:rPr lang="en-AU" sz="2400" i="1" dirty="0">
                <a:solidFill>
                  <a:srgbClr val="FFFF00"/>
                </a:solidFill>
                <a:latin typeface="Times New Roman" panose="02020603050405020304" pitchFamily="18" charset="0"/>
                <a:cs typeface="Times New Roman" panose="02020603050405020304" pitchFamily="18" charset="0"/>
              </a:rPr>
              <a:t>God provides </a:t>
            </a:r>
            <a:r>
              <a:rPr lang="en-AU" sz="2400" b="1" i="1" dirty="0">
                <a:solidFill>
                  <a:srgbClr val="FFFF00"/>
                </a:solidFill>
                <a:latin typeface="Times New Roman" panose="02020603050405020304" pitchFamily="18" charset="0"/>
                <a:cs typeface="Times New Roman" panose="02020603050405020304" pitchFamily="18" charset="0"/>
              </a:rPr>
              <a:t>through</a:t>
            </a:r>
            <a:r>
              <a:rPr lang="en-AU" sz="2400" i="1" dirty="0">
                <a:solidFill>
                  <a:srgbClr val="FFFF00"/>
                </a:solidFill>
                <a:latin typeface="Times New Roman" panose="02020603050405020304" pitchFamily="18" charset="0"/>
                <a:cs typeface="Times New Roman" panose="02020603050405020304" pitchFamily="18" charset="0"/>
              </a:rPr>
              <a:t> the Giver and </a:t>
            </a:r>
            <a:r>
              <a:rPr lang="en-AU" sz="2400" b="1" i="1" dirty="0">
                <a:solidFill>
                  <a:srgbClr val="FFFF00"/>
                </a:solidFill>
                <a:latin typeface="Times New Roman" panose="02020603050405020304" pitchFamily="18" charset="0"/>
                <a:cs typeface="Times New Roman" panose="02020603050405020304" pitchFamily="18" charset="0"/>
              </a:rPr>
              <a:t>for</a:t>
            </a:r>
            <a:r>
              <a:rPr lang="en-AU" sz="2400" i="1" dirty="0">
                <a:solidFill>
                  <a:srgbClr val="FFFF00"/>
                </a:solidFill>
                <a:latin typeface="Times New Roman" panose="02020603050405020304" pitchFamily="18" charset="0"/>
                <a:cs typeface="Times New Roman" panose="02020603050405020304" pitchFamily="18" charset="0"/>
              </a:rPr>
              <a:t> the Giver</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0" y="1345332"/>
            <a:ext cx="9144000" cy="1200329"/>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 sowing rate (kg of seed/ha) is determined by the limitation of resources for growing the crop (in Australia usually limited by available moisture/rainfall)</a:t>
            </a:r>
          </a:p>
          <a:p>
            <a:pPr marL="590550" lvl="1"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Dirranbandi 28 kg/ha,  Dalby </a:t>
            </a:r>
            <a:r>
              <a:rPr lang="en-AU" dirty="0" err="1">
                <a:solidFill>
                  <a:schemeClr val="bg1"/>
                </a:solidFill>
                <a:latin typeface="Times New Roman" panose="02020603050405020304" pitchFamily="18" charset="0"/>
                <a:cs typeface="Times New Roman" panose="02020603050405020304" pitchFamily="18" charset="0"/>
              </a:rPr>
              <a:t>45kg</a:t>
            </a:r>
            <a:r>
              <a:rPr lang="en-AU" dirty="0">
                <a:solidFill>
                  <a:schemeClr val="bg1"/>
                </a:solidFill>
                <a:latin typeface="Times New Roman" panose="02020603050405020304" pitchFamily="18" charset="0"/>
                <a:cs typeface="Times New Roman" panose="02020603050405020304" pitchFamily="18" charset="0"/>
              </a:rPr>
              <a:t>/ha, Irrigated </a:t>
            </a:r>
            <a:r>
              <a:rPr lang="en-AU" dirty="0" err="1">
                <a:solidFill>
                  <a:schemeClr val="bg1"/>
                </a:solidFill>
                <a:latin typeface="Times New Roman" panose="02020603050405020304" pitchFamily="18" charset="0"/>
                <a:cs typeface="Times New Roman" panose="02020603050405020304" pitchFamily="18" charset="0"/>
              </a:rPr>
              <a:t>100kg</a:t>
            </a:r>
            <a:r>
              <a:rPr lang="en-AU" dirty="0">
                <a:solidFill>
                  <a:schemeClr val="bg1"/>
                </a:solidFill>
                <a:latin typeface="Times New Roman" panose="02020603050405020304" pitchFamily="18" charset="0"/>
                <a:cs typeface="Times New Roman" panose="02020603050405020304" pitchFamily="18" charset="0"/>
              </a:rPr>
              <a:t>/ha</a:t>
            </a:r>
          </a:p>
          <a:p>
            <a:pPr marL="590550" lvl="1"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plant an irrigated crop at </a:t>
            </a:r>
            <a:r>
              <a:rPr lang="en-AU" dirty="0" err="1">
                <a:solidFill>
                  <a:schemeClr val="bg1"/>
                </a:solidFill>
                <a:latin typeface="Times New Roman" panose="02020603050405020304" pitchFamily="18" charset="0"/>
                <a:cs typeface="Times New Roman" panose="02020603050405020304" pitchFamily="18" charset="0"/>
              </a:rPr>
              <a:t>10kg</a:t>
            </a:r>
            <a:r>
              <a:rPr lang="en-AU" dirty="0">
                <a:solidFill>
                  <a:schemeClr val="bg1"/>
                </a:solidFill>
                <a:latin typeface="Times New Roman" panose="02020603050405020304" pitchFamily="18" charset="0"/>
                <a:cs typeface="Times New Roman" panose="02020603050405020304" pitchFamily="18" charset="0"/>
              </a:rPr>
              <a:t>/ha = “sowing sparingly”  (Limits yield potential)</a:t>
            </a:r>
          </a:p>
        </p:txBody>
      </p:sp>
      <p:sp>
        <p:nvSpPr>
          <p:cNvPr id="4" name="Rectangle 3">
            <a:extLst>
              <a:ext uri="{FF2B5EF4-FFF2-40B4-BE49-F238E27FC236}">
                <a16:creationId xmlns:a16="http://schemas.microsoft.com/office/drawing/2014/main" id="{02976C61-384C-DA4A-8352-7F88A35AFB5D}"/>
              </a:ext>
            </a:extLst>
          </p:cNvPr>
          <p:cNvSpPr/>
          <p:nvPr/>
        </p:nvSpPr>
        <p:spPr>
          <a:xfrm>
            <a:off x="-4215" y="465563"/>
            <a:ext cx="9133837" cy="923330"/>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The point is this:  whoever sows sparingly will also reap sparingly, and whoever sows bountifully will also reap bountifully.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Each one must give as he has decided in his heart, not reluctantly or under compulsion, for God loves a cheerful giver.</a:t>
            </a:r>
            <a:r>
              <a:rPr lang="en-AU" dirty="0"/>
              <a:t> </a:t>
            </a:r>
            <a:endParaRPr lang="en-AU"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2AA3209D-8ED3-7D4F-B2F6-E4C5A742588B}"/>
              </a:ext>
            </a:extLst>
          </p:cNvPr>
          <p:cNvSpPr txBox="1"/>
          <p:nvPr/>
        </p:nvSpPr>
        <p:spPr>
          <a:xfrm>
            <a:off x="0" y="2385309"/>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If God is the source who provides our needs  =  no limited resource. No reason to sow sparingly</a:t>
            </a:r>
          </a:p>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God will always provide us with what we need</a:t>
            </a:r>
          </a:p>
        </p:txBody>
      </p:sp>
      <p:sp>
        <p:nvSpPr>
          <p:cNvPr id="6" name="Rectangle 5">
            <a:extLst>
              <a:ext uri="{FF2B5EF4-FFF2-40B4-BE49-F238E27FC236}">
                <a16:creationId xmlns:a16="http://schemas.microsoft.com/office/drawing/2014/main" id="{87311E44-51FE-0245-96C7-58F9212D8628}"/>
              </a:ext>
            </a:extLst>
          </p:cNvPr>
          <p:cNvSpPr/>
          <p:nvPr/>
        </p:nvSpPr>
        <p:spPr>
          <a:xfrm>
            <a:off x="-4215" y="3001516"/>
            <a:ext cx="9133837" cy="1754326"/>
          </a:xfrm>
          <a:prstGeom prst="rect">
            <a:avLst/>
          </a:prstGeom>
          <a:solidFill>
            <a:schemeClr val="bg1"/>
          </a:solidFill>
        </p:spPr>
        <p:txBody>
          <a:bodyPr wrap="square">
            <a:spAutoFit/>
          </a:bodyPr>
          <a:lstStyle/>
          <a:p>
            <a:pPr indent="152400">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Each one must give as he has decided in his heart, not reluctantly or under compulsion, for God loves a cheerful giver.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And God is able to make all grace abound to you, so that having all sufficiency in all things at all times, you may abound in every good work.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As it is written, </a:t>
            </a:r>
            <a:endParaRPr lang="en-AU" dirty="0">
              <a:latin typeface="Times New Roman" panose="02020603050405020304" pitchFamily="18" charset="0"/>
              <a:ea typeface="Times New Roman" panose="02020603050405020304" pitchFamily="18" charset="0"/>
            </a:endParaRPr>
          </a:p>
          <a:p>
            <a:pPr marL="609600" indent="-609600">
              <a:spcBef>
                <a:spcPts val="0"/>
              </a:spcBef>
              <a:spcAft>
                <a:spcPts val="0"/>
              </a:spcAft>
              <a:tabLst>
                <a:tab pos="127000" algn="r"/>
                <a:tab pos="254000" algn="l"/>
              </a:tabLst>
            </a:pPr>
            <a:r>
              <a:rPr lang="en-AU" dirty="0">
                <a:latin typeface="Comic Sans MS" panose="030F0902030302020204" pitchFamily="66" charset="0"/>
                <a:ea typeface="Times New Roman" panose="02020603050405020304" pitchFamily="18" charset="0"/>
                <a:cs typeface="Times New Roman" panose="02020603050405020304" pitchFamily="18" charset="0"/>
              </a:rPr>
              <a:t>		“He has distributed freely, he has given to the poor; </a:t>
            </a:r>
            <a:endParaRPr lang="en-AU" dirty="0">
              <a:latin typeface="Times New Roman" panose="02020603050405020304" pitchFamily="18" charset="0"/>
              <a:ea typeface="Times New Roman" panose="02020603050405020304" pitchFamily="18" charset="0"/>
            </a:endParaRPr>
          </a:p>
          <a:p>
            <a:r>
              <a:rPr lang="en-AU" dirty="0">
                <a:latin typeface="Comic Sans MS" panose="030F0902030302020204" pitchFamily="66" charset="0"/>
                <a:ea typeface="Times New Roman" panose="02020603050405020304" pitchFamily="18" charset="0"/>
                <a:cs typeface="Times New Roman" panose="02020603050405020304" pitchFamily="18" charset="0"/>
              </a:rPr>
              <a:t>his righteousness endures forever.”</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D34B4C9A-B92E-3F4C-8D6A-BFFCD4ED0E54}"/>
              </a:ext>
            </a:extLst>
          </p:cNvPr>
          <p:cNvSpPr txBox="1"/>
          <p:nvPr/>
        </p:nvSpPr>
        <p:spPr>
          <a:xfrm>
            <a:off x="21468" y="4736768"/>
            <a:ext cx="9144000"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0" name="TextBox 9">
            <a:extLst>
              <a:ext uri="{FF2B5EF4-FFF2-40B4-BE49-F238E27FC236}">
                <a16:creationId xmlns:a16="http://schemas.microsoft.com/office/drawing/2014/main" id="{EA75C8DD-2EE6-294B-AA5A-EC4FF3DC9D1C}"/>
              </a:ext>
            </a:extLst>
          </p:cNvPr>
          <p:cNvSpPr txBox="1"/>
          <p:nvPr/>
        </p:nvSpPr>
        <p:spPr>
          <a:xfrm>
            <a:off x="1439652" y="5018106"/>
            <a:ext cx="6264696" cy="707886"/>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If generosity isn’t part of our character, there is something seriously deficient in our relationship with God</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bldLvl="2"/>
      <p:bldP spid="4" grpId="0" animBg="1"/>
      <p:bldP spid="5" grpId="0" uiExpand="1" build="p" bldLvl="2"/>
      <p:bldP spid="6" grpId="0" animBg="1"/>
      <p:bldP spid="9" grpId="0" uiExpand="1" build="p"/>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911524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Giving  in Faith – </a:t>
            </a:r>
            <a:r>
              <a:rPr lang="en-AU" sz="2400" i="1" dirty="0">
                <a:solidFill>
                  <a:srgbClr val="FFFF00"/>
                </a:solidFill>
                <a:latin typeface="Times New Roman" panose="02020603050405020304" pitchFamily="18" charset="0"/>
                <a:cs typeface="Times New Roman" panose="02020603050405020304" pitchFamily="18" charset="0"/>
              </a:rPr>
              <a:t>God provides </a:t>
            </a:r>
            <a:r>
              <a:rPr lang="en-AU" sz="2400" b="1" i="1" dirty="0">
                <a:solidFill>
                  <a:srgbClr val="FFFF00"/>
                </a:solidFill>
                <a:latin typeface="Times New Roman" panose="02020603050405020304" pitchFamily="18" charset="0"/>
                <a:cs typeface="Times New Roman" panose="02020603050405020304" pitchFamily="18" charset="0"/>
              </a:rPr>
              <a:t>through</a:t>
            </a:r>
            <a:r>
              <a:rPr lang="en-AU" sz="2400" i="1" dirty="0">
                <a:solidFill>
                  <a:srgbClr val="FFFF00"/>
                </a:solidFill>
                <a:latin typeface="Times New Roman" panose="02020603050405020304" pitchFamily="18" charset="0"/>
                <a:cs typeface="Times New Roman" panose="02020603050405020304" pitchFamily="18" charset="0"/>
              </a:rPr>
              <a:t> the Giver and </a:t>
            </a:r>
            <a:r>
              <a:rPr lang="en-AU" sz="2400" b="1" i="1" dirty="0">
                <a:solidFill>
                  <a:srgbClr val="FFFF00"/>
                </a:solidFill>
                <a:latin typeface="Times New Roman" panose="02020603050405020304" pitchFamily="18" charset="0"/>
                <a:cs typeface="Times New Roman" panose="02020603050405020304" pitchFamily="18" charset="0"/>
              </a:rPr>
              <a:t>for</a:t>
            </a:r>
            <a:r>
              <a:rPr lang="en-AU" sz="2400" i="1" dirty="0">
                <a:solidFill>
                  <a:srgbClr val="FFFF00"/>
                </a:solidFill>
                <a:latin typeface="Times New Roman" panose="02020603050405020304" pitchFamily="18" charset="0"/>
                <a:cs typeface="Times New Roman" panose="02020603050405020304" pitchFamily="18" charset="0"/>
              </a:rPr>
              <a:t> the Giver</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26599" y="661107"/>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 sowing rate (kg of seed/ha) is determined by the limitation of resources for growing the crop (in Australia usually limited by available moisture/rainfall)</a:t>
            </a:r>
          </a:p>
        </p:txBody>
      </p:sp>
      <p:sp>
        <p:nvSpPr>
          <p:cNvPr id="5" name="TextBox 4">
            <a:extLst>
              <a:ext uri="{FF2B5EF4-FFF2-40B4-BE49-F238E27FC236}">
                <a16:creationId xmlns:a16="http://schemas.microsoft.com/office/drawing/2014/main" id="{2AA3209D-8ED3-7D4F-B2F6-E4C5A742588B}"/>
              </a:ext>
            </a:extLst>
          </p:cNvPr>
          <p:cNvSpPr txBox="1"/>
          <p:nvPr/>
        </p:nvSpPr>
        <p:spPr>
          <a:xfrm>
            <a:off x="-14378" y="1256063"/>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If God is the source who provides our needs  =  no limited resource. No reason to sow sparingly</a:t>
            </a:r>
          </a:p>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God will always provide us with what we need</a:t>
            </a:r>
          </a:p>
        </p:txBody>
      </p:sp>
      <p:sp>
        <p:nvSpPr>
          <p:cNvPr id="6" name="Rectangle 5">
            <a:extLst>
              <a:ext uri="{FF2B5EF4-FFF2-40B4-BE49-F238E27FC236}">
                <a16:creationId xmlns:a16="http://schemas.microsoft.com/office/drawing/2014/main" id="{87311E44-51FE-0245-96C7-58F9212D8628}"/>
              </a:ext>
            </a:extLst>
          </p:cNvPr>
          <p:cNvSpPr/>
          <p:nvPr/>
        </p:nvSpPr>
        <p:spPr>
          <a:xfrm>
            <a:off x="-4215" y="1847462"/>
            <a:ext cx="9133837" cy="1754326"/>
          </a:xfrm>
          <a:prstGeom prst="rect">
            <a:avLst/>
          </a:prstGeom>
          <a:solidFill>
            <a:schemeClr val="bg1"/>
          </a:solidFill>
        </p:spPr>
        <p:txBody>
          <a:bodyPr wrap="square">
            <a:spAutoFit/>
          </a:bodyPr>
          <a:lstStyle/>
          <a:p>
            <a:pPr indent="152400">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Each one must give as he has decided in his heart, not reluctantly or under compulsion, for God loves a cheerful giver.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And God is able to make all grace abound to you, so that having all sufficiency in all things at all times, you may abound in every good work.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As it is written, </a:t>
            </a:r>
            <a:endParaRPr lang="en-AU" dirty="0">
              <a:latin typeface="Times New Roman" panose="02020603050405020304" pitchFamily="18" charset="0"/>
              <a:ea typeface="Times New Roman" panose="02020603050405020304" pitchFamily="18" charset="0"/>
            </a:endParaRPr>
          </a:p>
          <a:p>
            <a:pPr marL="609600" indent="-609600">
              <a:spcBef>
                <a:spcPts val="0"/>
              </a:spcBef>
              <a:spcAft>
                <a:spcPts val="0"/>
              </a:spcAft>
              <a:tabLst>
                <a:tab pos="127000" algn="r"/>
                <a:tab pos="254000" algn="l"/>
              </a:tabLst>
            </a:pPr>
            <a:r>
              <a:rPr lang="en-AU" dirty="0">
                <a:latin typeface="Comic Sans MS" panose="030F0902030302020204" pitchFamily="66" charset="0"/>
                <a:ea typeface="Times New Roman" panose="02020603050405020304" pitchFamily="18" charset="0"/>
                <a:cs typeface="Times New Roman" panose="02020603050405020304" pitchFamily="18" charset="0"/>
              </a:rPr>
              <a:t>		“He has distributed freely, he has given to the poor; </a:t>
            </a:r>
            <a:endParaRPr lang="en-AU" dirty="0">
              <a:latin typeface="Times New Roman" panose="02020603050405020304" pitchFamily="18" charset="0"/>
              <a:ea typeface="Times New Roman" panose="02020603050405020304" pitchFamily="18" charset="0"/>
            </a:endParaRPr>
          </a:p>
          <a:p>
            <a:r>
              <a:rPr lang="en-AU" dirty="0">
                <a:latin typeface="Comic Sans MS" panose="030F0902030302020204" pitchFamily="66" charset="0"/>
                <a:ea typeface="Times New Roman" panose="02020603050405020304" pitchFamily="18" charset="0"/>
                <a:cs typeface="Times New Roman" panose="02020603050405020304" pitchFamily="18" charset="0"/>
              </a:rPr>
              <a:t>his righteousness endures forever.”</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D34B4C9A-B92E-3F4C-8D6A-BFFCD4ED0E54}"/>
              </a:ext>
            </a:extLst>
          </p:cNvPr>
          <p:cNvSpPr txBox="1"/>
          <p:nvPr/>
        </p:nvSpPr>
        <p:spPr>
          <a:xfrm>
            <a:off x="-1" y="3577580"/>
            <a:ext cx="9091075"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0" name="TextBox 9">
            <a:extLst>
              <a:ext uri="{FF2B5EF4-FFF2-40B4-BE49-F238E27FC236}">
                <a16:creationId xmlns:a16="http://schemas.microsoft.com/office/drawing/2014/main" id="{EA75C8DD-2EE6-294B-AA5A-EC4FF3DC9D1C}"/>
              </a:ext>
            </a:extLst>
          </p:cNvPr>
          <p:cNvSpPr txBox="1"/>
          <p:nvPr/>
        </p:nvSpPr>
        <p:spPr>
          <a:xfrm>
            <a:off x="1401519" y="3858918"/>
            <a:ext cx="6228436" cy="707886"/>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If generosity isn’t part of our character, there is something seriously deficient in our relationship with God</a:t>
            </a:r>
          </a:p>
        </p:txBody>
      </p:sp>
      <p:sp>
        <p:nvSpPr>
          <p:cNvPr id="11" name="TextBox 10">
            <a:extLst>
              <a:ext uri="{FF2B5EF4-FFF2-40B4-BE49-F238E27FC236}">
                <a16:creationId xmlns:a16="http://schemas.microsoft.com/office/drawing/2014/main" id="{A06CC7CA-4D1A-394A-BB7B-F56FBC14D297}"/>
              </a:ext>
            </a:extLst>
          </p:cNvPr>
          <p:cNvSpPr txBox="1"/>
          <p:nvPr/>
        </p:nvSpPr>
        <p:spPr>
          <a:xfrm>
            <a:off x="14378" y="372687"/>
            <a:ext cx="9144000" cy="369332"/>
          </a:xfrm>
          <a:prstGeom prst="rect">
            <a:avLst/>
          </a:prstGeom>
          <a:noFill/>
          <a:ln>
            <a:no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Sow sparingly – reap sparingly.  Sow bountifully – reap bountifully</a:t>
            </a:r>
          </a:p>
        </p:txBody>
      </p:sp>
      <p:sp>
        <p:nvSpPr>
          <p:cNvPr id="12" name="TextBox 11">
            <a:extLst>
              <a:ext uri="{FF2B5EF4-FFF2-40B4-BE49-F238E27FC236}">
                <a16:creationId xmlns:a16="http://schemas.microsoft.com/office/drawing/2014/main" id="{954CEB77-41FC-7545-BF27-A7D2BAB8BBDF}"/>
              </a:ext>
            </a:extLst>
          </p:cNvPr>
          <p:cNvSpPr txBox="1"/>
          <p:nvPr/>
        </p:nvSpPr>
        <p:spPr>
          <a:xfrm>
            <a:off x="5598" y="4499011"/>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We’ve already given everything to God.  It’s His anyway.  We joyfully give what is His.</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is the Holy Spirit (in our heart) telling us to give?</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promise “to provide” isn’t a promise to make us rich, but that we will have what we need</a:t>
            </a:r>
          </a:p>
        </p:txBody>
      </p:sp>
    </p:spTree>
    <p:extLst>
      <p:ext uri="{BB962C8B-B14F-4D97-AF65-F5344CB8AC3E}">
        <p14:creationId xmlns:p14="http://schemas.microsoft.com/office/powerpoint/2010/main" val="221201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911524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Giving  in Faith – </a:t>
            </a:r>
            <a:r>
              <a:rPr lang="en-AU" sz="2400" i="1" dirty="0">
                <a:solidFill>
                  <a:srgbClr val="FFFF00"/>
                </a:solidFill>
                <a:latin typeface="Times New Roman" panose="02020603050405020304" pitchFamily="18" charset="0"/>
                <a:cs typeface="Times New Roman" panose="02020603050405020304" pitchFamily="18" charset="0"/>
              </a:rPr>
              <a:t>God provides </a:t>
            </a:r>
            <a:r>
              <a:rPr lang="en-AU" sz="2400" b="1" i="1" dirty="0">
                <a:solidFill>
                  <a:srgbClr val="FFFF00"/>
                </a:solidFill>
                <a:latin typeface="Times New Roman" panose="02020603050405020304" pitchFamily="18" charset="0"/>
                <a:cs typeface="Times New Roman" panose="02020603050405020304" pitchFamily="18" charset="0"/>
              </a:rPr>
              <a:t>through</a:t>
            </a:r>
            <a:r>
              <a:rPr lang="en-AU" sz="2400" i="1" dirty="0">
                <a:solidFill>
                  <a:srgbClr val="FFFF00"/>
                </a:solidFill>
                <a:latin typeface="Times New Roman" panose="02020603050405020304" pitchFamily="18" charset="0"/>
                <a:cs typeface="Times New Roman" panose="02020603050405020304" pitchFamily="18" charset="0"/>
              </a:rPr>
              <a:t> the Giver and </a:t>
            </a:r>
            <a:r>
              <a:rPr lang="en-AU" sz="2400" b="1" i="1" dirty="0">
                <a:solidFill>
                  <a:srgbClr val="FFFF00"/>
                </a:solidFill>
                <a:latin typeface="Times New Roman" panose="02020603050405020304" pitchFamily="18" charset="0"/>
                <a:cs typeface="Times New Roman" panose="02020603050405020304" pitchFamily="18" charset="0"/>
              </a:rPr>
              <a:t>for</a:t>
            </a:r>
            <a:r>
              <a:rPr lang="en-AU" sz="2400" i="1" dirty="0">
                <a:solidFill>
                  <a:srgbClr val="FFFF00"/>
                </a:solidFill>
                <a:latin typeface="Times New Roman" panose="02020603050405020304" pitchFamily="18" charset="0"/>
                <a:cs typeface="Times New Roman" panose="02020603050405020304" pitchFamily="18" charset="0"/>
              </a:rPr>
              <a:t> the Giver</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26599" y="661107"/>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 sowing rate (kg of seed/ha) is determined by the limitation of resources for growing the crop (in Australia usually limited by available moisture/rainfall)</a:t>
            </a:r>
          </a:p>
        </p:txBody>
      </p:sp>
      <p:sp>
        <p:nvSpPr>
          <p:cNvPr id="5" name="TextBox 4">
            <a:extLst>
              <a:ext uri="{FF2B5EF4-FFF2-40B4-BE49-F238E27FC236}">
                <a16:creationId xmlns:a16="http://schemas.microsoft.com/office/drawing/2014/main" id="{2AA3209D-8ED3-7D4F-B2F6-E4C5A742588B}"/>
              </a:ext>
            </a:extLst>
          </p:cNvPr>
          <p:cNvSpPr txBox="1"/>
          <p:nvPr/>
        </p:nvSpPr>
        <p:spPr>
          <a:xfrm>
            <a:off x="-14378" y="1256063"/>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If God is the source who provides our needs  =  no limited resource. No reason to sow sparingly</a:t>
            </a:r>
          </a:p>
          <a:p>
            <a:pPr marL="133350" indent="-1333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God will always provide us with what we need</a:t>
            </a:r>
          </a:p>
        </p:txBody>
      </p:sp>
      <p:sp>
        <p:nvSpPr>
          <p:cNvPr id="6" name="Rectangle 5">
            <a:extLst>
              <a:ext uri="{FF2B5EF4-FFF2-40B4-BE49-F238E27FC236}">
                <a16:creationId xmlns:a16="http://schemas.microsoft.com/office/drawing/2014/main" id="{87311E44-51FE-0245-96C7-58F9212D8628}"/>
              </a:ext>
            </a:extLst>
          </p:cNvPr>
          <p:cNvSpPr/>
          <p:nvPr/>
        </p:nvSpPr>
        <p:spPr>
          <a:xfrm>
            <a:off x="19083" y="3618177"/>
            <a:ext cx="9133837" cy="1200329"/>
          </a:xfrm>
          <a:prstGeom prst="rect">
            <a:avLst/>
          </a:prstGeom>
          <a:solidFill>
            <a:schemeClr val="bg1"/>
          </a:solidFill>
        </p:spPr>
        <p:txBody>
          <a:bodyPr wrap="square">
            <a:spAutoFit/>
          </a:bodyPr>
          <a:lstStyle/>
          <a:p>
            <a:pPr indent="152400">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He who supplies seed to the sower and bread for food will supply and </a:t>
            </a:r>
            <a:r>
              <a:rPr lang="en-AU" b="1" dirty="0">
                <a:latin typeface="Comic Sans MS" panose="030F0902030302020204" pitchFamily="66" charset="0"/>
                <a:ea typeface="Times New Roman" panose="02020603050405020304" pitchFamily="18" charset="0"/>
                <a:cs typeface="Times New Roman" panose="02020603050405020304" pitchFamily="18" charset="0"/>
              </a:rPr>
              <a:t>multiply</a:t>
            </a:r>
            <a:r>
              <a:rPr lang="en-AU" dirty="0">
                <a:latin typeface="Comic Sans MS" panose="030F0902030302020204" pitchFamily="66" charset="0"/>
                <a:ea typeface="Times New Roman" panose="02020603050405020304" pitchFamily="18" charset="0"/>
                <a:cs typeface="Times New Roman" panose="02020603050405020304" pitchFamily="18" charset="0"/>
              </a:rPr>
              <a:t> your seed </a:t>
            </a:r>
            <a:r>
              <a:rPr lang="en-AU" u="sng" dirty="0">
                <a:latin typeface="Comic Sans MS" panose="030F0902030302020204" pitchFamily="66" charset="0"/>
                <a:ea typeface="Times New Roman" panose="02020603050405020304" pitchFamily="18" charset="0"/>
                <a:cs typeface="Times New Roman" panose="02020603050405020304" pitchFamily="18" charset="0"/>
              </a:rPr>
              <a:t>for sowing</a:t>
            </a:r>
            <a:r>
              <a:rPr lang="en-AU" dirty="0">
                <a:latin typeface="Comic Sans MS" panose="030F0902030302020204" pitchFamily="66" charset="0"/>
                <a:ea typeface="Times New Roman" panose="02020603050405020304" pitchFamily="18" charset="0"/>
                <a:cs typeface="Times New Roman" panose="02020603050405020304" pitchFamily="18" charset="0"/>
              </a:rPr>
              <a:t> and increase the harvest of your </a:t>
            </a:r>
            <a:r>
              <a:rPr lang="en-AU" b="1" dirty="0">
                <a:latin typeface="Comic Sans MS" panose="030F0902030302020204" pitchFamily="66" charset="0"/>
                <a:ea typeface="Times New Roman" panose="02020603050405020304" pitchFamily="18" charset="0"/>
                <a:cs typeface="Times New Roman" panose="02020603050405020304" pitchFamily="18" charset="0"/>
              </a:rPr>
              <a:t>righteousness</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dirty="0">
                <a:latin typeface="Comic Sans MS" panose="030F0902030302020204" pitchFamily="66" charset="0"/>
                <a:ea typeface="Times New Roman" panose="02020603050405020304" pitchFamily="18" charset="0"/>
                <a:cs typeface="Times New Roman" panose="02020603050405020304" pitchFamily="18" charset="0"/>
              </a:rPr>
              <a:t>You will be enriched in every way </a:t>
            </a:r>
            <a:r>
              <a:rPr lang="en-AU" u="sng" dirty="0">
                <a:latin typeface="Comic Sans MS" panose="030F0902030302020204" pitchFamily="66" charset="0"/>
                <a:ea typeface="Times New Roman" panose="02020603050405020304" pitchFamily="18" charset="0"/>
                <a:cs typeface="Times New Roman" panose="02020603050405020304" pitchFamily="18" charset="0"/>
              </a:rPr>
              <a:t>to be generous in every way</a:t>
            </a:r>
            <a:r>
              <a:rPr lang="en-AU" dirty="0">
                <a:latin typeface="Comic Sans MS" panose="030F0902030302020204" pitchFamily="66" charset="0"/>
                <a:ea typeface="Times New Roman" panose="02020603050405020304" pitchFamily="18" charset="0"/>
                <a:cs typeface="Times New Roman" panose="02020603050405020304" pitchFamily="18" charset="0"/>
              </a:rPr>
              <a:t>, which through us will produce thanksgiving to God.</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D34B4C9A-B92E-3F4C-8D6A-BFFCD4ED0E54}"/>
              </a:ext>
            </a:extLst>
          </p:cNvPr>
          <p:cNvSpPr txBox="1"/>
          <p:nvPr/>
        </p:nvSpPr>
        <p:spPr>
          <a:xfrm>
            <a:off x="-7135" y="1821482"/>
            <a:ext cx="9091075"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0" name="TextBox 9">
            <a:extLst>
              <a:ext uri="{FF2B5EF4-FFF2-40B4-BE49-F238E27FC236}">
                <a16:creationId xmlns:a16="http://schemas.microsoft.com/office/drawing/2014/main" id="{EA75C8DD-2EE6-294B-AA5A-EC4FF3DC9D1C}"/>
              </a:ext>
            </a:extLst>
          </p:cNvPr>
          <p:cNvSpPr txBox="1"/>
          <p:nvPr/>
        </p:nvSpPr>
        <p:spPr>
          <a:xfrm>
            <a:off x="1394385" y="2102820"/>
            <a:ext cx="6228436" cy="707886"/>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If generosity isn’t part of our character, there is something seriously deficient in our relationship with God</a:t>
            </a:r>
          </a:p>
        </p:txBody>
      </p:sp>
      <p:sp>
        <p:nvSpPr>
          <p:cNvPr id="11" name="TextBox 10">
            <a:extLst>
              <a:ext uri="{FF2B5EF4-FFF2-40B4-BE49-F238E27FC236}">
                <a16:creationId xmlns:a16="http://schemas.microsoft.com/office/drawing/2014/main" id="{A06CC7CA-4D1A-394A-BB7B-F56FBC14D297}"/>
              </a:ext>
            </a:extLst>
          </p:cNvPr>
          <p:cNvSpPr txBox="1"/>
          <p:nvPr/>
        </p:nvSpPr>
        <p:spPr>
          <a:xfrm>
            <a:off x="14378" y="372687"/>
            <a:ext cx="9144000" cy="369332"/>
          </a:xfrm>
          <a:prstGeom prst="rect">
            <a:avLst/>
          </a:prstGeom>
          <a:noFill/>
          <a:ln>
            <a:no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Sow sparingly – reap sparingly.  Sow bountifully – reap bountifully</a:t>
            </a:r>
          </a:p>
        </p:txBody>
      </p:sp>
      <p:sp>
        <p:nvSpPr>
          <p:cNvPr id="12" name="TextBox 11">
            <a:extLst>
              <a:ext uri="{FF2B5EF4-FFF2-40B4-BE49-F238E27FC236}">
                <a16:creationId xmlns:a16="http://schemas.microsoft.com/office/drawing/2014/main" id="{954CEB77-41FC-7545-BF27-A7D2BAB8BBDF}"/>
              </a:ext>
            </a:extLst>
          </p:cNvPr>
          <p:cNvSpPr txBox="1"/>
          <p:nvPr/>
        </p:nvSpPr>
        <p:spPr>
          <a:xfrm>
            <a:off x="-1536" y="2742913"/>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We’ve already given everything to God.  It’s His anyway.  We joyfully give what is His.</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is the Holy Spirit (in our heart) telling us to give?</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promise “to provide” isn’t a promise to make us rich, but that we will have what we need</a:t>
            </a:r>
          </a:p>
        </p:txBody>
      </p:sp>
    </p:spTree>
    <p:extLst>
      <p:ext uri="{BB962C8B-B14F-4D97-AF65-F5344CB8AC3E}">
        <p14:creationId xmlns:p14="http://schemas.microsoft.com/office/powerpoint/2010/main" val="3975388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0C924E3-5C47-1A4C-B4DD-04FF3B931EC5}"/>
              </a:ext>
            </a:extLst>
          </p:cNvPr>
          <p:cNvSpPr/>
          <p:nvPr/>
        </p:nvSpPr>
        <p:spPr>
          <a:xfrm>
            <a:off x="611560" y="1468860"/>
            <a:ext cx="45719" cy="1809097"/>
          </a:xfrm>
          <a:custGeom>
            <a:avLst/>
            <a:gdLst>
              <a:gd name="connsiteX0" fmla="*/ 45720 w 91440"/>
              <a:gd name="connsiteY0" fmla="*/ 0 h 385715"/>
              <a:gd name="connsiteX1" fmla="*/ 45720 w 91440"/>
              <a:gd name="connsiteY1" fmla="*/ 385715 h 385715"/>
            </a:gdLst>
            <a:ahLst/>
            <a:cxnLst>
              <a:cxn ang="0">
                <a:pos x="connsiteX0" y="connsiteY0"/>
              </a:cxn>
              <a:cxn ang="0">
                <a:pos x="connsiteX1" y="connsiteY1"/>
              </a:cxn>
            </a:cxnLst>
            <a:rect l="l" t="t" r="r" b="b"/>
            <a:pathLst>
              <a:path w="91440" h="385715">
                <a:moveTo>
                  <a:pt x="45720" y="0"/>
                </a:moveTo>
                <a:lnTo>
                  <a:pt x="45720" y="385715"/>
                </a:lnTo>
              </a:path>
            </a:pathLst>
          </a:custGeom>
          <a:noFill/>
          <a:ln w="63500">
            <a:solidFill>
              <a:srgbClr val="FFFF00"/>
            </a:solidFill>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48012" tIns="189835" rIns="48013" bIns="189835"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8" name="Freeform 7">
            <a:extLst>
              <a:ext uri="{FF2B5EF4-FFF2-40B4-BE49-F238E27FC236}">
                <a16:creationId xmlns:a16="http://schemas.microsoft.com/office/drawing/2014/main" id="{A26496F5-5068-B44B-826A-E3B21A1146E2}"/>
              </a:ext>
            </a:extLst>
          </p:cNvPr>
          <p:cNvSpPr/>
          <p:nvPr/>
        </p:nvSpPr>
        <p:spPr>
          <a:xfrm>
            <a:off x="143674" y="121196"/>
            <a:ext cx="5076398" cy="1347664"/>
          </a:xfrm>
          <a:custGeom>
            <a:avLst/>
            <a:gdLst>
              <a:gd name="connsiteX0" fmla="*/ 0 w 2628479"/>
              <a:gd name="connsiteY0" fmla="*/ 0 h 1577087"/>
              <a:gd name="connsiteX1" fmla="*/ 2628479 w 2628479"/>
              <a:gd name="connsiteY1" fmla="*/ 0 h 1577087"/>
              <a:gd name="connsiteX2" fmla="*/ 2628479 w 2628479"/>
              <a:gd name="connsiteY2" fmla="*/ 1577087 h 1577087"/>
              <a:gd name="connsiteX3" fmla="*/ 0 w 2628479"/>
              <a:gd name="connsiteY3" fmla="*/ 1577087 h 1577087"/>
              <a:gd name="connsiteX4" fmla="*/ 0 w 2628479"/>
              <a:gd name="connsiteY4" fmla="*/ 0 h 1577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8479" h="1577087">
                <a:moveTo>
                  <a:pt x="0" y="0"/>
                </a:moveTo>
                <a:lnTo>
                  <a:pt x="2628479" y="0"/>
                </a:lnTo>
                <a:lnTo>
                  <a:pt x="2628479" y="1577087"/>
                </a:lnTo>
                <a:lnTo>
                  <a:pt x="0" y="1577087"/>
                </a:lnTo>
                <a:lnTo>
                  <a:pt x="0" y="0"/>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God gives us everything we have.</a:t>
            </a:r>
          </a:p>
          <a:p>
            <a:pPr marL="0" lvl="0" indent="0" algn="ctr" defTabSz="889000">
              <a:lnSpc>
                <a:spcPct val="90000"/>
              </a:lnSpc>
              <a:spcBef>
                <a:spcPct val="0"/>
              </a:spcBef>
              <a:spcAft>
                <a:spcPct val="35000"/>
              </a:spcAft>
              <a:buNone/>
            </a:pPr>
            <a:r>
              <a:rPr lang="en-GB" sz="2000" dirty="0">
                <a:solidFill>
                  <a:schemeClr val="tx1"/>
                </a:solidFill>
              </a:rPr>
              <a:t>He</a:t>
            </a:r>
            <a:r>
              <a:rPr lang="en-GB" sz="2000" kern="1200" dirty="0">
                <a:solidFill>
                  <a:schemeClr val="tx1"/>
                </a:solidFill>
              </a:rPr>
              <a:t> provides what we need</a:t>
            </a:r>
          </a:p>
          <a:p>
            <a:pPr marL="0" lvl="0" indent="0" algn="ctr" defTabSz="889000">
              <a:lnSpc>
                <a:spcPct val="90000"/>
              </a:lnSpc>
              <a:spcBef>
                <a:spcPct val="0"/>
              </a:spcBef>
              <a:spcAft>
                <a:spcPct val="35000"/>
              </a:spcAft>
              <a:buNone/>
            </a:pPr>
            <a:r>
              <a:rPr lang="en-GB" sz="2000" kern="1200" dirty="0">
                <a:solidFill>
                  <a:schemeClr val="tx1"/>
                </a:solidFill>
              </a:rPr>
              <a:t>(to sustain us &amp; to sow generously)</a:t>
            </a:r>
          </a:p>
        </p:txBody>
      </p:sp>
      <p:sp>
        <p:nvSpPr>
          <p:cNvPr id="9" name="Freeform 8">
            <a:extLst>
              <a:ext uri="{FF2B5EF4-FFF2-40B4-BE49-F238E27FC236}">
                <a16:creationId xmlns:a16="http://schemas.microsoft.com/office/drawing/2014/main" id="{849C3CB6-923E-AB4E-8537-E4AC52EC991F}"/>
              </a:ext>
            </a:extLst>
          </p:cNvPr>
          <p:cNvSpPr/>
          <p:nvPr/>
        </p:nvSpPr>
        <p:spPr>
          <a:xfrm flipV="1">
            <a:off x="2772153" y="3382683"/>
            <a:ext cx="4665704" cy="770960"/>
          </a:xfrm>
          <a:custGeom>
            <a:avLst/>
            <a:gdLst>
              <a:gd name="connsiteX0" fmla="*/ 0 w 3569093"/>
              <a:gd name="connsiteY0" fmla="*/ 1080115 h 1080115"/>
              <a:gd name="connsiteX1" fmla="*/ 1801646 w 3569093"/>
              <a:gd name="connsiteY1" fmla="*/ 1080115 h 1080115"/>
              <a:gd name="connsiteX2" fmla="*/ 1801646 w 3569093"/>
              <a:gd name="connsiteY2" fmla="*/ 0 h 1080115"/>
              <a:gd name="connsiteX3" fmla="*/ 3569093 w 3569093"/>
              <a:gd name="connsiteY3" fmla="*/ 0 h 1080115"/>
            </a:gdLst>
            <a:ahLst/>
            <a:cxnLst>
              <a:cxn ang="0">
                <a:pos x="connsiteX0" y="connsiteY0"/>
              </a:cxn>
              <a:cxn ang="0">
                <a:pos x="connsiteX1" y="connsiteY1"/>
              </a:cxn>
              <a:cxn ang="0">
                <a:pos x="connsiteX2" y="connsiteY2"/>
              </a:cxn>
              <a:cxn ang="0">
                <a:pos x="connsiteX3" y="connsiteY3"/>
              </a:cxn>
            </a:cxnLst>
            <a:rect l="l" t="t" r="r" b="b"/>
            <a:pathLst>
              <a:path w="3569093" h="1080115">
                <a:moveTo>
                  <a:pt x="0" y="1080115"/>
                </a:moveTo>
                <a:lnTo>
                  <a:pt x="1801646" y="1080115"/>
                </a:lnTo>
                <a:lnTo>
                  <a:pt x="1801646" y="0"/>
                </a:lnTo>
                <a:lnTo>
                  <a:pt x="3569093" y="0"/>
                </a:lnTo>
              </a:path>
            </a:pathLst>
          </a:custGeom>
          <a:noFill/>
          <a:ln w="38100">
            <a:solidFill>
              <a:srgbClr val="FFFF00"/>
            </a:solidFill>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703290" tIns="537035" rIns="1703291" bIns="537035"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0" name="Freeform 9">
            <a:extLst>
              <a:ext uri="{FF2B5EF4-FFF2-40B4-BE49-F238E27FC236}">
                <a16:creationId xmlns:a16="http://schemas.microsoft.com/office/drawing/2014/main" id="{20D6CEB7-BE73-804E-A1AC-55515A22F48F}"/>
              </a:ext>
            </a:extLst>
          </p:cNvPr>
          <p:cNvSpPr/>
          <p:nvPr/>
        </p:nvSpPr>
        <p:spPr>
          <a:xfrm>
            <a:off x="121965" y="3265052"/>
            <a:ext cx="2628479" cy="1360569"/>
          </a:xfrm>
          <a:custGeom>
            <a:avLst/>
            <a:gdLst>
              <a:gd name="connsiteX0" fmla="*/ 0 w 2628479"/>
              <a:gd name="connsiteY0" fmla="*/ 0 h 1577087"/>
              <a:gd name="connsiteX1" fmla="*/ 2628479 w 2628479"/>
              <a:gd name="connsiteY1" fmla="*/ 0 h 1577087"/>
              <a:gd name="connsiteX2" fmla="*/ 2628479 w 2628479"/>
              <a:gd name="connsiteY2" fmla="*/ 1577087 h 1577087"/>
              <a:gd name="connsiteX3" fmla="*/ 0 w 2628479"/>
              <a:gd name="connsiteY3" fmla="*/ 1577087 h 1577087"/>
              <a:gd name="connsiteX4" fmla="*/ 0 w 2628479"/>
              <a:gd name="connsiteY4" fmla="*/ 0 h 1577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8479" h="1577087">
                <a:moveTo>
                  <a:pt x="0" y="0"/>
                </a:moveTo>
                <a:lnTo>
                  <a:pt x="2628479" y="0"/>
                </a:lnTo>
                <a:lnTo>
                  <a:pt x="2628479" y="1577087"/>
                </a:lnTo>
                <a:lnTo>
                  <a:pt x="0" y="1577087"/>
                </a:lnTo>
                <a:lnTo>
                  <a:pt x="0" y="0"/>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rPr>
              <a:t>We have what we need, that we may abound in every good work</a:t>
            </a:r>
          </a:p>
        </p:txBody>
      </p:sp>
      <p:sp>
        <p:nvSpPr>
          <p:cNvPr id="12" name="Freeform 11">
            <a:extLst>
              <a:ext uri="{FF2B5EF4-FFF2-40B4-BE49-F238E27FC236}">
                <a16:creationId xmlns:a16="http://schemas.microsoft.com/office/drawing/2014/main" id="{CBA2661C-5AA7-A641-A7E1-911E19163410}"/>
              </a:ext>
            </a:extLst>
          </p:cNvPr>
          <p:cNvSpPr/>
          <p:nvPr/>
        </p:nvSpPr>
        <p:spPr>
          <a:xfrm>
            <a:off x="7437857" y="3779986"/>
            <a:ext cx="1584177" cy="1791146"/>
          </a:xfrm>
          <a:custGeom>
            <a:avLst/>
            <a:gdLst>
              <a:gd name="connsiteX0" fmla="*/ 0 w 2628479"/>
              <a:gd name="connsiteY0" fmla="*/ 0 h 1577087"/>
              <a:gd name="connsiteX1" fmla="*/ 2628479 w 2628479"/>
              <a:gd name="connsiteY1" fmla="*/ 0 h 1577087"/>
              <a:gd name="connsiteX2" fmla="*/ 2628479 w 2628479"/>
              <a:gd name="connsiteY2" fmla="*/ 1577087 h 1577087"/>
              <a:gd name="connsiteX3" fmla="*/ 0 w 2628479"/>
              <a:gd name="connsiteY3" fmla="*/ 1577087 h 1577087"/>
              <a:gd name="connsiteX4" fmla="*/ 0 w 2628479"/>
              <a:gd name="connsiteY4" fmla="*/ 0 h 1577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8479" h="1577087">
                <a:moveTo>
                  <a:pt x="0" y="0"/>
                </a:moveTo>
                <a:lnTo>
                  <a:pt x="2628479" y="0"/>
                </a:lnTo>
                <a:lnTo>
                  <a:pt x="2628479" y="1577087"/>
                </a:lnTo>
                <a:lnTo>
                  <a:pt x="0" y="1577087"/>
                </a:lnTo>
                <a:lnTo>
                  <a:pt x="0" y="0"/>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rPr>
              <a:t>To support ministry</a:t>
            </a:r>
          </a:p>
          <a:p>
            <a:pPr marL="0" lvl="0" indent="0" algn="ctr" defTabSz="889000">
              <a:lnSpc>
                <a:spcPct val="90000"/>
              </a:lnSpc>
              <a:spcBef>
                <a:spcPct val="0"/>
              </a:spcBef>
              <a:spcAft>
                <a:spcPct val="35000"/>
              </a:spcAft>
              <a:buNone/>
            </a:pPr>
            <a:r>
              <a:rPr lang="en-GB" sz="2000" kern="1200" dirty="0">
                <a:solidFill>
                  <a:schemeClr val="tx1"/>
                </a:solidFill>
              </a:rPr>
              <a:t>and</a:t>
            </a:r>
          </a:p>
          <a:p>
            <a:pPr marL="0" lvl="0" indent="0" algn="ctr" defTabSz="889000">
              <a:lnSpc>
                <a:spcPct val="90000"/>
              </a:lnSpc>
              <a:spcBef>
                <a:spcPct val="0"/>
              </a:spcBef>
              <a:spcAft>
                <a:spcPct val="35000"/>
              </a:spcAft>
              <a:buNone/>
            </a:pPr>
            <a:r>
              <a:rPr lang="en-GB" sz="2000" kern="1200" dirty="0">
                <a:solidFill>
                  <a:schemeClr val="tx1"/>
                </a:solidFill>
              </a:rPr>
              <a:t>Mission</a:t>
            </a:r>
          </a:p>
        </p:txBody>
      </p:sp>
      <p:sp>
        <p:nvSpPr>
          <p:cNvPr id="16" name="Freeform 15">
            <a:extLst>
              <a:ext uri="{FF2B5EF4-FFF2-40B4-BE49-F238E27FC236}">
                <a16:creationId xmlns:a16="http://schemas.microsoft.com/office/drawing/2014/main" id="{12050154-06E4-C440-B059-3FA0AFC68F27}"/>
              </a:ext>
            </a:extLst>
          </p:cNvPr>
          <p:cNvSpPr/>
          <p:nvPr/>
        </p:nvSpPr>
        <p:spPr>
          <a:xfrm flipV="1">
            <a:off x="2750444" y="4585692"/>
            <a:ext cx="1702752" cy="550892"/>
          </a:xfrm>
          <a:custGeom>
            <a:avLst/>
            <a:gdLst>
              <a:gd name="connsiteX0" fmla="*/ 0 w 3569093"/>
              <a:gd name="connsiteY0" fmla="*/ 1080115 h 1080115"/>
              <a:gd name="connsiteX1" fmla="*/ 1801646 w 3569093"/>
              <a:gd name="connsiteY1" fmla="*/ 1080115 h 1080115"/>
              <a:gd name="connsiteX2" fmla="*/ 1801646 w 3569093"/>
              <a:gd name="connsiteY2" fmla="*/ 0 h 1080115"/>
              <a:gd name="connsiteX3" fmla="*/ 3569093 w 3569093"/>
              <a:gd name="connsiteY3" fmla="*/ 0 h 1080115"/>
            </a:gdLst>
            <a:ahLst/>
            <a:cxnLst>
              <a:cxn ang="0">
                <a:pos x="connsiteX0" y="connsiteY0"/>
              </a:cxn>
              <a:cxn ang="0">
                <a:pos x="connsiteX1" y="connsiteY1"/>
              </a:cxn>
              <a:cxn ang="0">
                <a:pos x="connsiteX2" y="connsiteY2"/>
              </a:cxn>
              <a:cxn ang="0">
                <a:pos x="connsiteX3" y="connsiteY3"/>
              </a:cxn>
            </a:cxnLst>
            <a:rect l="l" t="t" r="r" b="b"/>
            <a:pathLst>
              <a:path w="3569093" h="1080115">
                <a:moveTo>
                  <a:pt x="0" y="1080115"/>
                </a:moveTo>
                <a:lnTo>
                  <a:pt x="1801646" y="1080115"/>
                </a:lnTo>
                <a:lnTo>
                  <a:pt x="1801646" y="0"/>
                </a:lnTo>
                <a:lnTo>
                  <a:pt x="3569093" y="0"/>
                </a:lnTo>
              </a:path>
            </a:pathLst>
          </a:custGeom>
          <a:noFill/>
          <a:ln w="38100">
            <a:solidFill>
              <a:srgbClr val="FFFF00"/>
            </a:solidFill>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703290" tIns="537035" rIns="1703291" bIns="537035"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7" name="Freeform 16">
            <a:extLst>
              <a:ext uri="{FF2B5EF4-FFF2-40B4-BE49-F238E27FC236}">
                <a16:creationId xmlns:a16="http://schemas.microsoft.com/office/drawing/2014/main" id="{6458D023-F983-8142-AAF7-51564DC65450}"/>
              </a:ext>
            </a:extLst>
          </p:cNvPr>
          <p:cNvSpPr/>
          <p:nvPr/>
        </p:nvSpPr>
        <p:spPr>
          <a:xfrm>
            <a:off x="4453196" y="4225651"/>
            <a:ext cx="2628479" cy="1345481"/>
          </a:xfrm>
          <a:custGeom>
            <a:avLst/>
            <a:gdLst>
              <a:gd name="connsiteX0" fmla="*/ 0 w 2628479"/>
              <a:gd name="connsiteY0" fmla="*/ 0 h 1577087"/>
              <a:gd name="connsiteX1" fmla="*/ 2628479 w 2628479"/>
              <a:gd name="connsiteY1" fmla="*/ 0 h 1577087"/>
              <a:gd name="connsiteX2" fmla="*/ 2628479 w 2628479"/>
              <a:gd name="connsiteY2" fmla="*/ 1577087 h 1577087"/>
              <a:gd name="connsiteX3" fmla="*/ 0 w 2628479"/>
              <a:gd name="connsiteY3" fmla="*/ 1577087 h 1577087"/>
              <a:gd name="connsiteX4" fmla="*/ 0 w 2628479"/>
              <a:gd name="connsiteY4" fmla="*/ 0 h 1577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8479" h="1577087">
                <a:moveTo>
                  <a:pt x="0" y="0"/>
                </a:moveTo>
                <a:lnTo>
                  <a:pt x="2628479" y="0"/>
                </a:lnTo>
                <a:lnTo>
                  <a:pt x="2628479" y="1577087"/>
                </a:lnTo>
                <a:lnTo>
                  <a:pt x="0" y="1577087"/>
                </a:lnTo>
                <a:lnTo>
                  <a:pt x="0" y="0"/>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rPr>
              <a:t>To support Persecuted Christians and those in extreme poverty</a:t>
            </a:r>
          </a:p>
        </p:txBody>
      </p:sp>
      <p:sp>
        <p:nvSpPr>
          <p:cNvPr id="21" name="Freeform 20">
            <a:extLst>
              <a:ext uri="{FF2B5EF4-FFF2-40B4-BE49-F238E27FC236}">
                <a16:creationId xmlns:a16="http://schemas.microsoft.com/office/drawing/2014/main" id="{503E7819-DC45-EB4E-9696-0B2AA77511BA}"/>
              </a:ext>
            </a:extLst>
          </p:cNvPr>
          <p:cNvSpPr/>
          <p:nvPr/>
        </p:nvSpPr>
        <p:spPr>
          <a:xfrm rot="16200000" flipV="1">
            <a:off x="3501214" y="2727555"/>
            <a:ext cx="2720700" cy="244284"/>
          </a:xfrm>
          <a:custGeom>
            <a:avLst/>
            <a:gdLst>
              <a:gd name="connsiteX0" fmla="*/ 0 w 3569093"/>
              <a:gd name="connsiteY0" fmla="*/ 1080115 h 1080115"/>
              <a:gd name="connsiteX1" fmla="*/ 1801646 w 3569093"/>
              <a:gd name="connsiteY1" fmla="*/ 1080115 h 1080115"/>
              <a:gd name="connsiteX2" fmla="*/ 1801646 w 3569093"/>
              <a:gd name="connsiteY2" fmla="*/ 0 h 1080115"/>
              <a:gd name="connsiteX3" fmla="*/ 3569093 w 3569093"/>
              <a:gd name="connsiteY3" fmla="*/ 0 h 1080115"/>
            </a:gdLst>
            <a:ahLst/>
            <a:cxnLst>
              <a:cxn ang="0">
                <a:pos x="connsiteX0" y="connsiteY0"/>
              </a:cxn>
              <a:cxn ang="0">
                <a:pos x="connsiteX1" y="connsiteY1"/>
              </a:cxn>
              <a:cxn ang="0">
                <a:pos x="connsiteX2" y="connsiteY2"/>
              </a:cxn>
              <a:cxn ang="0">
                <a:pos x="connsiteX3" y="connsiteY3"/>
              </a:cxn>
            </a:cxnLst>
            <a:rect l="l" t="t" r="r" b="b"/>
            <a:pathLst>
              <a:path w="3569093" h="1080115">
                <a:moveTo>
                  <a:pt x="0" y="1080115"/>
                </a:moveTo>
                <a:lnTo>
                  <a:pt x="1801646" y="1080115"/>
                </a:lnTo>
                <a:lnTo>
                  <a:pt x="1801646" y="0"/>
                </a:lnTo>
                <a:lnTo>
                  <a:pt x="3569093" y="0"/>
                </a:lnTo>
              </a:path>
            </a:pathLst>
          </a:custGeom>
          <a:noFill/>
          <a:ln w="38100">
            <a:solidFill>
              <a:srgbClr val="FFFF00"/>
            </a:solidFill>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703290" tIns="537035" rIns="1703291" bIns="537035"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9" name="TextBox 18">
            <a:extLst>
              <a:ext uri="{FF2B5EF4-FFF2-40B4-BE49-F238E27FC236}">
                <a16:creationId xmlns:a16="http://schemas.microsoft.com/office/drawing/2014/main" id="{D63E2F3B-8AE8-3D43-B980-0D1F162B859B}"/>
              </a:ext>
            </a:extLst>
          </p:cNvPr>
          <p:cNvSpPr txBox="1"/>
          <p:nvPr/>
        </p:nvSpPr>
        <p:spPr>
          <a:xfrm>
            <a:off x="781865" y="1705372"/>
            <a:ext cx="1584176" cy="1200329"/>
          </a:xfrm>
          <a:prstGeom prst="rect">
            <a:avLst/>
          </a:prstGeom>
          <a:noFill/>
        </p:spPr>
        <p:txBody>
          <a:bodyPr wrap="square" rtlCol="0">
            <a:spAutoFit/>
          </a:bodyPr>
          <a:lstStyle/>
          <a:p>
            <a:r>
              <a:rPr lang="en-AU" dirty="0">
                <a:solidFill>
                  <a:srgbClr val="FFFF00"/>
                </a:solidFill>
              </a:rPr>
              <a:t>Enriched in every way, to be generous in every way</a:t>
            </a:r>
          </a:p>
        </p:txBody>
      </p:sp>
      <p:sp>
        <p:nvSpPr>
          <p:cNvPr id="20" name="TextBox 19">
            <a:extLst>
              <a:ext uri="{FF2B5EF4-FFF2-40B4-BE49-F238E27FC236}">
                <a16:creationId xmlns:a16="http://schemas.microsoft.com/office/drawing/2014/main" id="{12C8902F-209A-AA4E-8B24-EA97DDD09D85}"/>
              </a:ext>
            </a:extLst>
          </p:cNvPr>
          <p:cNvSpPr txBox="1"/>
          <p:nvPr/>
        </p:nvSpPr>
        <p:spPr>
          <a:xfrm>
            <a:off x="2836689" y="3413892"/>
            <a:ext cx="1638216" cy="1200329"/>
          </a:xfrm>
          <a:prstGeom prst="rect">
            <a:avLst/>
          </a:prstGeom>
          <a:noFill/>
        </p:spPr>
        <p:txBody>
          <a:bodyPr wrap="square" rtlCol="0">
            <a:spAutoFit/>
          </a:bodyPr>
          <a:lstStyle/>
          <a:p>
            <a:r>
              <a:rPr lang="en-AU" dirty="0">
                <a:solidFill>
                  <a:srgbClr val="FFFF00"/>
                </a:solidFill>
              </a:rPr>
              <a:t>We give generously (the grace of God in action)</a:t>
            </a:r>
          </a:p>
        </p:txBody>
      </p:sp>
      <p:sp>
        <p:nvSpPr>
          <p:cNvPr id="22" name="TextBox 21">
            <a:extLst>
              <a:ext uri="{FF2B5EF4-FFF2-40B4-BE49-F238E27FC236}">
                <a16:creationId xmlns:a16="http://schemas.microsoft.com/office/drawing/2014/main" id="{8DDD0BFD-AFA7-FA43-A309-7010EF0952E3}"/>
              </a:ext>
            </a:extLst>
          </p:cNvPr>
          <p:cNvSpPr txBox="1"/>
          <p:nvPr/>
        </p:nvSpPr>
        <p:spPr>
          <a:xfrm>
            <a:off x="5280495" y="1991653"/>
            <a:ext cx="2499935" cy="646331"/>
          </a:xfrm>
          <a:prstGeom prst="rect">
            <a:avLst/>
          </a:prstGeom>
          <a:noFill/>
        </p:spPr>
        <p:txBody>
          <a:bodyPr wrap="square" rtlCol="0">
            <a:spAutoFit/>
          </a:bodyPr>
          <a:lstStyle/>
          <a:p>
            <a:r>
              <a:rPr lang="en-AU" dirty="0">
                <a:solidFill>
                  <a:srgbClr val="FFFF00"/>
                </a:solidFill>
              </a:rPr>
              <a:t>Recipients overflow in thanksgiving to God</a:t>
            </a:r>
          </a:p>
        </p:txBody>
      </p:sp>
      <p:cxnSp>
        <p:nvCxnSpPr>
          <p:cNvPr id="32" name="Elbow Connector 31">
            <a:extLst>
              <a:ext uri="{FF2B5EF4-FFF2-40B4-BE49-F238E27FC236}">
                <a16:creationId xmlns:a16="http://schemas.microsoft.com/office/drawing/2014/main" id="{C7267344-C1B8-4248-BEBF-6951C5DC4BB5}"/>
              </a:ext>
            </a:extLst>
          </p:cNvPr>
          <p:cNvCxnSpPr>
            <a:cxnSpLocks/>
          </p:cNvCxnSpPr>
          <p:nvPr/>
        </p:nvCxnSpPr>
        <p:spPr>
          <a:xfrm rot="10800000">
            <a:off x="5220074" y="1115629"/>
            <a:ext cx="2880319" cy="2652535"/>
          </a:xfrm>
          <a:prstGeom prst="bentConnector3">
            <a:avLst>
              <a:gd name="adj1" fmla="val 145"/>
            </a:avLst>
          </a:prstGeom>
          <a:ln w="38100">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A994D154-E626-F44A-B5DB-B9AA8AB5B1DD}"/>
              </a:ext>
            </a:extLst>
          </p:cNvPr>
          <p:cNvSpPr txBox="1"/>
          <p:nvPr/>
        </p:nvSpPr>
        <p:spPr>
          <a:xfrm>
            <a:off x="683568" y="4651096"/>
            <a:ext cx="2808312" cy="646331"/>
          </a:xfrm>
          <a:prstGeom prst="rect">
            <a:avLst/>
          </a:prstGeom>
          <a:noFill/>
        </p:spPr>
        <p:txBody>
          <a:bodyPr wrap="square" rtlCol="0">
            <a:spAutoFit/>
          </a:bodyPr>
          <a:lstStyle/>
          <a:p>
            <a:r>
              <a:rPr lang="en-AU" dirty="0">
                <a:solidFill>
                  <a:srgbClr val="FFFF00"/>
                </a:solidFill>
              </a:rPr>
              <a:t>Submission, that comes from the Gospel of Christ</a:t>
            </a:r>
          </a:p>
        </p:txBody>
      </p:sp>
      <p:sp>
        <p:nvSpPr>
          <p:cNvPr id="53" name="Freeform 52">
            <a:extLst>
              <a:ext uri="{FF2B5EF4-FFF2-40B4-BE49-F238E27FC236}">
                <a16:creationId xmlns:a16="http://schemas.microsoft.com/office/drawing/2014/main" id="{DC51F09C-7CFC-3C41-82D6-A59EE9994029}"/>
              </a:ext>
            </a:extLst>
          </p:cNvPr>
          <p:cNvSpPr/>
          <p:nvPr/>
        </p:nvSpPr>
        <p:spPr>
          <a:xfrm>
            <a:off x="2498315" y="1436663"/>
            <a:ext cx="45719" cy="1809097"/>
          </a:xfrm>
          <a:custGeom>
            <a:avLst/>
            <a:gdLst>
              <a:gd name="connsiteX0" fmla="*/ 45720 w 91440"/>
              <a:gd name="connsiteY0" fmla="*/ 0 h 385715"/>
              <a:gd name="connsiteX1" fmla="*/ 45720 w 91440"/>
              <a:gd name="connsiteY1" fmla="*/ 385715 h 385715"/>
            </a:gdLst>
            <a:ahLst/>
            <a:cxnLst>
              <a:cxn ang="0">
                <a:pos x="connsiteX0" y="connsiteY0"/>
              </a:cxn>
              <a:cxn ang="0">
                <a:pos x="connsiteX1" y="connsiteY1"/>
              </a:cxn>
            </a:cxnLst>
            <a:rect l="l" t="t" r="r" b="b"/>
            <a:pathLst>
              <a:path w="91440" h="385715">
                <a:moveTo>
                  <a:pt x="45720" y="0"/>
                </a:moveTo>
                <a:lnTo>
                  <a:pt x="45720" y="385715"/>
                </a:lnTo>
              </a:path>
            </a:pathLst>
          </a:custGeom>
          <a:noFill/>
          <a:ln w="63500">
            <a:solidFill>
              <a:srgbClr val="FFFF00"/>
            </a:solidFill>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48012" tIns="189835" rIns="48013" bIns="189835"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54" name="TextBox 53">
            <a:extLst>
              <a:ext uri="{FF2B5EF4-FFF2-40B4-BE49-F238E27FC236}">
                <a16:creationId xmlns:a16="http://schemas.microsoft.com/office/drawing/2014/main" id="{F23FB214-A582-A54C-93ED-E556631106C6}"/>
              </a:ext>
            </a:extLst>
          </p:cNvPr>
          <p:cNvSpPr txBox="1"/>
          <p:nvPr/>
        </p:nvSpPr>
        <p:spPr>
          <a:xfrm>
            <a:off x="2569665" y="1519081"/>
            <a:ext cx="1201444" cy="1477328"/>
          </a:xfrm>
          <a:prstGeom prst="rect">
            <a:avLst/>
          </a:prstGeom>
          <a:noFill/>
        </p:spPr>
        <p:txBody>
          <a:bodyPr wrap="square" rtlCol="0">
            <a:spAutoFit/>
          </a:bodyPr>
          <a:lstStyle/>
          <a:p>
            <a:r>
              <a:rPr lang="en-AU" dirty="0">
                <a:solidFill>
                  <a:srgbClr val="FFFF00"/>
                </a:solidFill>
              </a:rPr>
              <a:t>God multiplies our seed for sowing</a:t>
            </a:r>
          </a:p>
        </p:txBody>
      </p:sp>
      <p:cxnSp>
        <p:nvCxnSpPr>
          <p:cNvPr id="55" name="Elbow Connector 54">
            <a:extLst>
              <a:ext uri="{FF2B5EF4-FFF2-40B4-BE49-F238E27FC236}">
                <a16:creationId xmlns:a16="http://schemas.microsoft.com/office/drawing/2014/main" id="{A80936E3-6925-A143-AB5F-D791FD1D1E35}"/>
              </a:ext>
            </a:extLst>
          </p:cNvPr>
          <p:cNvCxnSpPr>
            <a:cxnSpLocks/>
            <a:endCxn id="10" idx="3"/>
          </p:cNvCxnSpPr>
          <p:nvPr/>
        </p:nvCxnSpPr>
        <p:spPr>
          <a:xfrm rot="10800000">
            <a:off x="121966" y="4625622"/>
            <a:ext cx="7546381" cy="961119"/>
          </a:xfrm>
          <a:prstGeom prst="bentConnector3">
            <a:avLst>
              <a:gd name="adj1" fmla="val 100004"/>
            </a:avLst>
          </a:prstGeom>
          <a:ln w="38100">
            <a:solidFill>
              <a:schemeClr val="bg1"/>
            </a:solidFill>
            <a:tailEnd type="arrow"/>
          </a:ln>
        </p:spPr>
        <p:style>
          <a:lnRef idx="2">
            <a:schemeClr val="accent1"/>
          </a:lnRef>
          <a:fillRef idx="0">
            <a:schemeClr val="accent1"/>
          </a:fillRef>
          <a:effectRef idx="1">
            <a:schemeClr val="accent1"/>
          </a:effectRef>
          <a:fontRef idx="minor">
            <a:schemeClr val="tx1"/>
          </a:fontRef>
        </p:style>
      </p:cxnSp>
      <p:sp>
        <p:nvSpPr>
          <p:cNvPr id="72" name="TextBox 71">
            <a:extLst>
              <a:ext uri="{FF2B5EF4-FFF2-40B4-BE49-F238E27FC236}">
                <a16:creationId xmlns:a16="http://schemas.microsoft.com/office/drawing/2014/main" id="{EA629E57-6EF7-5D48-9F82-1C502E0C881D}"/>
              </a:ext>
            </a:extLst>
          </p:cNvPr>
          <p:cNvSpPr txBox="1"/>
          <p:nvPr/>
        </p:nvSpPr>
        <p:spPr>
          <a:xfrm>
            <a:off x="1573953" y="5241730"/>
            <a:ext cx="4206882" cy="369332"/>
          </a:xfrm>
          <a:prstGeom prst="rect">
            <a:avLst/>
          </a:prstGeom>
          <a:noFill/>
        </p:spPr>
        <p:txBody>
          <a:bodyPr wrap="square" rtlCol="0">
            <a:spAutoFit/>
          </a:bodyPr>
          <a:lstStyle/>
          <a:p>
            <a:r>
              <a:rPr lang="en-AU" dirty="0">
                <a:solidFill>
                  <a:schemeClr val="bg1"/>
                </a:solidFill>
              </a:rPr>
              <a:t>Long for you / Pray for you</a:t>
            </a:r>
          </a:p>
        </p:txBody>
      </p:sp>
      <p:sp>
        <p:nvSpPr>
          <p:cNvPr id="74" name="TextBox 73">
            <a:extLst>
              <a:ext uri="{FF2B5EF4-FFF2-40B4-BE49-F238E27FC236}">
                <a16:creationId xmlns:a16="http://schemas.microsoft.com/office/drawing/2014/main" id="{18941E2A-B1EE-B246-8C9C-F632D73F29D9}"/>
              </a:ext>
            </a:extLst>
          </p:cNvPr>
          <p:cNvSpPr txBox="1"/>
          <p:nvPr/>
        </p:nvSpPr>
        <p:spPr>
          <a:xfrm>
            <a:off x="5940152" y="128258"/>
            <a:ext cx="2880318" cy="646331"/>
          </a:xfrm>
          <a:prstGeom prst="rect">
            <a:avLst/>
          </a:prstGeom>
          <a:solidFill>
            <a:schemeClr val="bg1"/>
          </a:solidFill>
        </p:spPr>
        <p:txBody>
          <a:bodyPr wrap="square" rtlCol="0">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Thanks be to God for his inexpressible gift!</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403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6" grpId="0" animBg="1"/>
      <p:bldP spid="17" grpId="0" animBg="1"/>
      <p:bldP spid="21" grpId="0" animBg="1"/>
      <p:bldP spid="20" grpId="0"/>
      <p:bldP spid="22" grpId="0"/>
      <p:bldP spid="52" grpId="0"/>
      <p:bldP spid="53" grpId="0" animBg="1"/>
      <p:bldP spid="54" grpId="0"/>
      <p:bldP spid="72" grpId="0"/>
      <p:bldP spid="74"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102036</TotalTime>
  <Words>1292</Words>
  <Application>Microsoft Macintosh PowerPoint</Application>
  <PresentationFormat>On-screen Show (16:10)</PresentationFormat>
  <Paragraphs>67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1652</cp:revision>
  <cp:lastPrinted>2020-02-28T07:36:30Z</cp:lastPrinted>
  <dcterms:created xsi:type="dcterms:W3CDTF">2016-11-04T06:28:01Z</dcterms:created>
  <dcterms:modified xsi:type="dcterms:W3CDTF">2020-03-12T09:10:22Z</dcterms:modified>
</cp:coreProperties>
</file>